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23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F27BF-2E62-7592-297E-8F53579668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7CDEFE0-5BC7-D043-C1AA-835E4236B7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5C71B0D-AF30-841F-2485-38FD087CC278}"/>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E8EBAAD8-1029-2D1C-116C-0F63DF78BC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721AEE-FCD3-BC06-F369-81FF2ABE643D}"/>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1814287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2B824-3A0F-3A91-5F3F-709FFAFA0C0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B674E9-DA1F-C6AC-BBF1-D57F19E7AF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840B87-90C8-4DC9-E1D4-9BD18DEEAA35}"/>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D1ADC08F-7CC4-601A-AF8F-9F47E897AA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7185429-510A-6CAA-9ADC-78556EC96759}"/>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395062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007A6C-0A49-43EB-72ED-0BE8688D98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D7A8766-356B-CB4C-C929-98733D7D40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A191FB-94BC-D53A-2C24-C096218B1BFA}"/>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F490ED8A-C856-382A-C12E-9A6168E45E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8CF7FB-FA6B-5C3E-0DF8-B5F517981801}"/>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1726099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4B3BE-43D4-F225-49EB-B80A43C276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7E0BF1-16D9-EFCF-332D-EC82A74107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9BED8A-304B-74BC-6521-04BA9F6D208A}"/>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89A1F95E-0400-1343-1511-253B73C7D3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EB794E-AD3A-9096-E398-82C24B5872D5}"/>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2716615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72025-7DBF-E69F-3FBA-66DF7A5848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AADCA4F-02F0-6EF9-4E2F-FBA07647C0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2470A3-6A36-823B-D2D6-1D509CD8C997}"/>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5C5F338A-A48A-33E2-1684-1FBCAE4651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79BAE7-C3BB-69BC-AF08-56F5547D8AA7}"/>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664692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462B2-A3D5-4AD1-30A3-6D733D4223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84E2832-84A9-1ED6-C871-E05DF31CFC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ABDE285-E34C-AA08-D54F-8AA391633F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DB7EB38-C9EF-0D9E-C1EF-5A36BC3D03AE}"/>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6" name="Footer Placeholder 5">
            <a:extLst>
              <a:ext uri="{FF2B5EF4-FFF2-40B4-BE49-F238E27FC236}">
                <a16:creationId xmlns:a16="http://schemas.microsoft.com/office/drawing/2014/main" id="{3ECC6AC3-3D1D-11BE-C01D-F9AD8CFAB3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0F5999-62E8-4D80-DD31-7406CDBCBF99}"/>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290679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658BD-A246-8D1C-A5F6-C55231DEBBE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D0C001E-D427-C8CD-98C7-02A0C3FD63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DC5637-8DA0-3939-B844-59CDECC32A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0351999-EF3D-600E-7E12-630207F14D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0715B1-BE20-D001-4D23-25ACCFCDD9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17556F1-6A22-E308-841C-DAA5FF5EC0C3}"/>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8" name="Footer Placeholder 7">
            <a:extLst>
              <a:ext uri="{FF2B5EF4-FFF2-40B4-BE49-F238E27FC236}">
                <a16:creationId xmlns:a16="http://schemas.microsoft.com/office/drawing/2014/main" id="{FF37FFC7-EAC2-C89E-7671-4E82F8AB57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A0FB4DD-F2C2-EAF3-FD7A-03856CD48282}"/>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1283542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AF3C7-0842-8008-515C-4D056A0A5BA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703F97-3FFD-2A7A-E76D-1BF48CD9B88E}"/>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4" name="Footer Placeholder 3">
            <a:extLst>
              <a:ext uri="{FF2B5EF4-FFF2-40B4-BE49-F238E27FC236}">
                <a16:creationId xmlns:a16="http://schemas.microsoft.com/office/drawing/2014/main" id="{035A013D-967A-BE67-ED82-7B2CAA13CED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770674A-8B28-D74D-BEB7-D39BB521DB9E}"/>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3022545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6B0CA2-9B98-1293-E2F3-C574CFE8518D}"/>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3" name="Footer Placeholder 2">
            <a:extLst>
              <a:ext uri="{FF2B5EF4-FFF2-40B4-BE49-F238E27FC236}">
                <a16:creationId xmlns:a16="http://schemas.microsoft.com/office/drawing/2014/main" id="{A586E4B3-FEAA-EF7F-54F2-03BEF6AC5A1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18CCE8-E95F-20BB-58F7-603118FB356D}"/>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344902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72589-5BCB-B081-F810-1C46CAF6EA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2F39C81-3434-A95E-2CC4-C09FF75EB9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9133353-FABF-0610-24C6-9EAFD51693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3692A0-EA48-A255-E1A3-7F4279D00ECD}"/>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6" name="Footer Placeholder 5">
            <a:extLst>
              <a:ext uri="{FF2B5EF4-FFF2-40B4-BE49-F238E27FC236}">
                <a16:creationId xmlns:a16="http://schemas.microsoft.com/office/drawing/2014/main" id="{F39CE2EB-5B5E-546F-F23C-701D1AA307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0624F54-C121-1117-3B4F-003C10080EDC}"/>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3581286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58DC-4D02-6B48-A689-9044D34199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87B31BE-B358-78F1-9CA4-7BCB98D730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51AC561-73C3-14F1-3E97-AE82362A1E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54C07-EBB3-23CE-2847-B93BB5C84B08}"/>
              </a:ext>
            </a:extLst>
          </p:cNvPr>
          <p:cNvSpPr>
            <a:spLocks noGrp="1"/>
          </p:cNvSpPr>
          <p:nvPr>
            <p:ph type="dt" sz="half" idx="10"/>
          </p:nvPr>
        </p:nvSpPr>
        <p:spPr/>
        <p:txBody>
          <a:bodyPr/>
          <a:lstStyle/>
          <a:p>
            <a:fld id="{9300EFD1-AA44-4F08-871F-61DEE425DD45}" type="datetimeFigureOut">
              <a:rPr lang="en-IN" smtClean="0"/>
              <a:t>12-10-2023</a:t>
            </a:fld>
            <a:endParaRPr lang="en-IN"/>
          </a:p>
        </p:txBody>
      </p:sp>
      <p:sp>
        <p:nvSpPr>
          <p:cNvPr id="6" name="Footer Placeholder 5">
            <a:extLst>
              <a:ext uri="{FF2B5EF4-FFF2-40B4-BE49-F238E27FC236}">
                <a16:creationId xmlns:a16="http://schemas.microsoft.com/office/drawing/2014/main" id="{9CB12D8F-1EA6-8258-FCFF-FE30E7E07F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EC457E-4FDB-2F31-4A8C-60A2049A4D20}"/>
              </a:ext>
            </a:extLst>
          </p:cNvPr>
          <p:cNvSpPr>
            <a:spLocks noGrp="1"/>
          </p:cNvSpPr>
          <p:nvPr>
            <p:ph type="sldNum" sz="quarter" idx="12"/>
          </p:nvPr>
        </p:nvSpPr>
        <p:spPr/>
        <p:txBody>
          <a:bodyPr/>
          <a:lstStyle/>
          <a:p>
            <a:fld id="{92900D7E-FC6D-4DCB-AEA3-B783CF506850}" type="slidenum">
              <a:rPr lang="en-IN" smtClean="0"/>
              <a:t>‹#›</a:t>
            </a:fld>
            <a:endParaRPr lang="en-IN"/>
          </a:p>
        </p:txBody>
      </p:sp>
    </p:spTree>
    <p:extLst>
      <p:ext uri="{BB962C8B-B14F-4D97-AF65-F5344CB8AC3E}">
        <p14:creationId xmlns:p14="http://schemas.microsoft.com/office/powerpoint/2010/main" val="3189084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2D6207-C820-78C7-C757-62845A0C42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FD8D34F-7C3A-1A8E-C3F8-6D2B0E3298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C160D7-C69F-23FF-E8D8-6EBC149DDC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00EFD1-AA44-4F08-871F-61DEE425DD45}" type="datetimeFigureOut">
              <a:rPr lang="en-IN" smtClean="0"/>
              <a:t>12-10-2023</a:t>
            </a:fld>
            <a:endParaRPr lang="en-IN"/>
          </a:p>
        </p:txBody>
      </p:sp>
      <p:sp>
        <p:nvSpPr>
          <p:cNvPr id="5" name="Footer Placeholder 4">
            <a:extLst>
              <a:ext uri="{FF2B5EF4-FFF2-40B4-BE49-F238E27FC236}">
                <a16:creationId xmlns:a16="http://schemas.microsoft.com/office/drawing/2014/main" id="{DD0273EB-9EFF-4E6D-0D27-4D6F1E20EF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A0068B6-5DD6-CD4B-7214-F2F7F7890E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900D7E-FC6D-4DCB-AEA3-B783CF506850}" type="slidenum">
              <a:rPr lang="en-IN" smtClean="0"/>
              <a:t>‹#›</a:t>
            </a:fld>
            <a:endParaRPr lang="en-IN"/>
          </a:p>
        </p:txBody>
      </p:sp>
    </p:spTree>
    <p:extLst>
      <p:ext uri="{BB962C8B-B14F-4D97-AF65-F5344CB8AC3E}">
        <p14:creationId xmlns:p14="http://schemas.microsoft.com/office/powerpoint/2010/main" val="2806489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12DDDC-6246-6B16-38D0-5E9D0317E1E3}"/>
              </a:ext>
            </a:extLst>
          </p:cNvPr>
          <p:cNvPicPr>
            <a:picLocks noChangeAspect="1"/>
          </p:cNvPicPr>
          <p:nvPr/>
        </p:nvPicPr>
        <p:blipFill>
          <a:blip r:embed="rId2">
            <a:alphaModFix amt="19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5D6E935-0EFA-A1E6-EA11-55875CB0CF5D}"/>
              </a:ext>
            </a:extLst>
          </p:cNvPr>
          <p:cNvSpPr>
            <a:spLocks noGrp="1"/>
          </p:cNvSpPr>
          <p:nvPr>
            <p:ph type="ctrTitle"/>
          </p:nvPr>
        </p:nvSpPr>
        <p:spPr>
          <a:xfrm>
            <a:off x="361950" y="928688"/>
            <a:ext cx="11468100" cy="2041524"/>
          </a:xfrm>
        </p:spPr>
        <p:txBody>
          <a:bodyPr>
            <a:normAutofit fontScale="90000"/>
          </a:bodyPr>
          <a:lstStyle/>
          <a:p>
            <a:r>
              <a:rPr lang="en-US" b="1" i="0" dirty="0">
                <a:solidFill>
                  <a:srgbClr val="242424"/>
                </a:solidFill>
                <a:effectLst/>
                <a:latin typeface="sohne"/>
              </a:rPr>
              <a:t>Activities performed in this Exercise</a:t>
            </a:r>
            <a:br>
              <a:rPr lang="en-US" b="1" i="0" dirty="0">
                <a:solidFill>
                  <a:srgbClr val="242424"/>
                </a:solidFill>
                <a:effectLst/>
                <a:latin typeface="sohne"/>
              </a:rPr>
            </a:br>
            <a:endParaRPr lang="en-IN" dirty="0"/>
          </a:p>
        </p:txBody>
      </p:sp>
      <p:sp>
        <p:nvSpPr>
          <p:cNvPr id="3" name="Subtitle 2">
            <a:extLst>
              <a:ext uri="{FF2B5EF4-FFF2-40B4-BE49-F238E27FC236}">
                <a16:creationId xmlns:a16="http://schemas.microsoft.com/office/drawing/2014/main" id="{BA7EC9EE-B6D6-E94B-CECD-D19918F7B109}"/>
              </a:ext>
            </a:extLst>
          </p:cNvPr>
          <p:cNvSpPr>
            <a:spLocks noGrp="1"/>
          </p:cNvSpPr>
          <p:nvPr>
            <p:ph type="subTitle" idx="1"/>
          </p:nvPr>
        </p:nvSpPr>
        <p:spPr>
          <a:xfrm>
            <a:off x="1323975" y="2887663"/>
            <a:ext cx="9144000" cy="2227262"/>
          </a:xfrm>
        </p:spPr>
        <p:txBody>
          <a:bodyPr>
            <a:normAutofit lnSpcReduction="10000"/>
          </a:bodyPr>
          <a:lstStyle/>
          <a:p>
            <a:pPr marL="457200" indent="-457200" algn="just">
              <a:buFont typeface="+mj-lt"/>
              <a:buAutoNum type="arabicParenR"/>
            </a:pPr>
            <a:r>
              <a:rPr lang="en-US" sz="2200" b="1" i="0" dirty="0">
                <a:solidFill>
                  <a:srgbClr val="242424"/>
                </a:solidFill>
                <a:effectLst/>
                <a:latin typeface="sohne"/>
              </a:rPr>
              <a:t>Affinity Diagram: </a:t>
            </a:r>
            <a:r>
              <a:rPr lang="en-US" sz="2200" b="0" i="0" dirty="0">
                <a:solidFill>
                  <a:srgbClr val="242424"/>
                </a:solidFill>
                <a:effectLst/>
                <a:latin typeface="sohne"/>
              </a:rPr>
              <a:t>Analyze and identify the major themes in your data.</a:t>
            </a:r>
          </a:p>
          <a:p>
            <a:pPr marL="457200" indent="-457200" algn="just">
              <a:buFont typeface="+mj-lt"/>
              <a:buAutoNum type="arabicParenR"/>
            </a:pPr>
            <a:r>
              <a:rPr lang="en-US" sz="2200" b="1" i="0" dirty="0">
                <a:solidFill>
                  <a:srgbClr val="242424"/>
                </a:solidFill>
                <a:effectLst/>
                <a:latin typeface="sohne"/>
              </a:rPr>
              <a:t>Empathy Map: </a:t>
            </a:r>
            <a:r>
              <a:rPr lang="en-US" sz="2200" b="0" i="0" dirty="0">
                <a:solidFill>
                  <a:srgbClr val="242424"/>
                </a:solidFill>
                <a:effectLst/>
                <a:latin typeface="sohne"/>
              </a:rPr>
              <a:t>Find out how your participants think, feel, talk and act regarding physical exercise.</a:t>
            </a:r>
          </a:p>
          <a:p>
            <a:pPr marL="457200" indent="-457200" algn="just">
              <a:buFont typeface="+mj-lt"/>
              <a:buAutoNum type="arabicParenR"/>
            </a:pPr>
            <a:r>
              <a:rPr lang="en-US" sz="2200" b="1" i="0" dirty="0">
                <a:solidFill>
                  <a:srgbClr val="242424"/>
                </a:solidFill>
                <a:effectLst/>
                <a:latin typeface="sohne"/>
              </a:rPr>
              <a:t>Point of View: </a:t>
            </a:r>
            <a:r>
              <a:rPr lang="en-US" sz="2200" b="0" i="0" dirty="0">
                <a:solidFill>
                  <a:srgbClr val="242424"/>
                </a:solidFill>
                <a:effectLst/>
                <a:latin typeface="sohne"/>
              </a:rPr>
              <a:t>Crystallize and synthesize the user needs.</a:t>
            </a:r>
          </a:p>
          <a:p>
            <a:pPr marL="457200" indent="-457200" algn="just">
              <a:buFont typeface="+mj-lt"/>
              <a:buAutoNum type="arabicParenR"/>
            </a:pPr>
            <a:r>
              <a:rPr lang="en-US" sz="2200" b="1" i="0" dirty="0">
                <a:solidFill>
                  <a:srgbClr val="242424"/>
                </a:solidFill>
                <a:effectLst/>
                <a:latin typeface="sohne"/>
              </a:rPr>
              <a:t>How Might We: </a:t>
            </a:r>
            <a:r>
              <a:rPr lang="en-US" sz="2200" b="0" i="0" dirty="0">
                <a:solidFill>
                  <a:srgbClr val="242424"/>
                </a:solidFill>
                <a:effectLst/>
                <a:latin typeface="sohne"/>
              </a:rPr>
              <a:t>Define the design challenge(s) you’re going to work on for the remainder of the project.ch will help people improve their fitness.</a:t>
            </a:r>
          </a:p>
          <a:p>
            <a:endParaRPr lang="en-IN" dirty="0"/>
          </a:p>
        </p:txBody>
      </p:sp>
    </p:spTree>
    <p:extLst>
      <p:ext uri="{BB962C8B-B14F-4D97-AF65-F5344CB8AC3E}">
        <p14:creationId xmlns:p14="http://schemas.microsoft.com/office/powerpoint/2010/main" val="845534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9D590A-CB3D-6BE3-4F93-23669A2910EF}"/>
              </a:ext>
            </a:extLst>
          </p:cNvPr>
          <p:cNvSpPr>
            <a:spLocks noGrp="1"/>
          </p:cNvSpPr>
          <p:nvPr>
            <p:ph idx="1"/>
          </p:nvPr>
        </p:nvSpPr>
        <p:spPr>
          <a:xfrm>
            <a:off x="838200" y="466725"/>
            <a:ext cx="10515600" cy="4805363"/>
          </a:xfrm>
        </p:spPr>
        <p:txBody>
          <a:bodyPr>
            <a:normAutofit/>
          </a:bodyPr>
          <a:lstStyle/>
          <a:p>
            <a:pPr marL="0" indent="0">
              <a:buNone/>
            </a:pPr>
            <a:r>
              <a:rPr lang="en-US" sz="2000" b="0" i="1" dirty="0">
                <a:solidFill>
                  <a:srgbClr val="242424"/>
                </a:solidFill>
                <a:effectLst/>
                <a:latin typeface="sohne"/>
              </a:rPr>
              <a:t>After gathering information and trying to understand potential users, I used this technique to gather and analyze my findings to find trends and connections.</a:t>
            </a:r>
          </a:p>
          <a:p>
            <a:pPr marL="0" indent="0">
              <a:buNone/>
            </a:pPr>
            <a:r>
              <a:rPr lang="en-US" sz="2000" b="0" i="1" dirty="0">
                <a:solidFill>
                  <a:srgbClr val="242424"/>
                </a:solidFill>
                <a:effectLst/>
                <a:latin typeface="sohne"/>
              </a:rPr>
              <a:t>The ones that workout at home and the others at the gym. (User interview and Probes)</a:t>
            </a:r>
          </a:p>
          <a:p>
            <a:pPr marL="0" indent="0">
              <a:buNone/>
            </a:pPr>
            <a:endParaRPr lang="en-US" sz="2000" i="1" dirty="0">
              <a:solidFill>
                <a:srgbClr val="242424"/>
              </a:solidFill>
              <a:latin typeface="sohne"/>
            </a:endParaRPr>
          </a:p>
          <a:p>
            <a:pPr marL="0" indent="0">
              <a:buNone/>
            </a:pPr>
            <a:endParaRPr lang="en-IN" sz="2000" dirty="0"/>
          </a:p>
        </p:txBody>
      </p:sp>
      <p:pic>
        <p:nvPicPr>
          <p:cNvPr id="5" name="Picture 4">
            <a:extLst>
              <a:ext uri="{FF2B5EF4-FFF2-40B4-BE49-F238E27FC236}">
                <a16:creationId xmlns:a16="http://schemas.microsoft.com/office/drawing/2014/main" id="{41B68203-52CB-2D43-7D5A-4C14387E06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9750" y="1585912"/>
            <a:ext cx="8572500" cy="4892564"/>
          </a:xfrm>
          <a:prstGeom prst="rect">
            <a:avLst/>
          </a:prstGeom>
        </p:spPr>
      </p:pic>
    </p:spTree>
    <p:extLst>
      <p:ext uri="{BB962C8B-B14F-4D97-AF65-F5344CB8AC3E}">
        <p14:creationId xmlns:p14="http://schemas.microsoft.com/office/powerpoint/2010/main" val="2027025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185E42-0629-9B01-E2B2-3E551BBDBA9C}"/>
              </a:ext>
            </a:extLst>
          </p:cNvPr>
          <p:cNvSpPr txBox="1"/>
          <p:nvPr/>
        </p:nvSpPr>
        <p:spPr>
          <a:xfrm>
            <a:off x="5238749" y="634484"/>
            <a:ext cx="10258426" cy="369332"/>
          </a:xfrm>
          <a:prstGeom prst="rect">
            <a:avLst/>
          </a:prstGeom>
          <a:noFill/>
        </p:spPr>
        <p:txBody>
          <a:bodyPr wrap="square">
            <a:spAutoFit/>
          </a:bodyPr>
          <a:lstStyle/>
          <a:p>
            <a:pPr algn="l"/>
            <a:r>
              <a:rPr lang="en-IN" b="1" i="0" dirty="0">
                <a:solidFill>
                  <a:srgbClr val="242424"/>
                </a:solidFill>
                <a:effectLst/>
                <a:latin typeface="sohne"/>
              </a:rPr>
              <a:t>EMPATHY MAP</a:t>
            </a:r>
          </a:p>
        </p:txBody>
      </p:sp>
      <p:pic>
        <p:nvPicPr>
          <p:cNvPr id="5" name="Picture 4">
            <a:extLst>
              <a:ext uri="{FF2B5EF4-FFF2-40B4-BE49-F238E27FC236}">
                <a16:creationId xmlns:a16="http://schemas.microsoft.com/office/drawing/2014/main" id="{1B713D67-DC06-78A5-BE42-C0500A38CA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1090" y="1276350"/>
            <a:ext cx="8729820" cy="5153026"/>
          </a:xfrm>
          <a:prstGeom prst="rect">
            <a:avLst/>
          </a:prstGeom>
        </p:spPr>
      </p:pic>
    </p:spTree>
    <p:extLst>
      <p:ext uri="{BB962C8B-B14F-4D97-AF65-F5344CB8AC3E}">
        <p14:creationId xmlns:p14="http://schemas.microsoft.com/office/powerpoint/2010/main" val="3802609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FE3729-5132-C5F6-61B6-D7EE2FFAA4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375" y="705986"/>
            <a:ext cx="8296275" cy="5751963"/>
          </a:xfrm>
          <a:prstGeom prst="rect">
            <a:avLst/>
          </a:prstGeom>
        </p:spPr>
      </p:pic>
    </p:spTree>
    <p:extLst>
      <p:ext uri="{BB962C8B-B14F-4D97-AF65-F5344CB8AC3E}">
        <p14:creationId xmlns:p14="http://schemas.microsoft.com/office/powerpoint/2010/main" val="3685050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E65B18-ADBD-0F68-CBD2-8B468AA68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374" y="1000125"/>
            <a:ext cx="8439151" cy="5572126"/>
          </a:xfrm>
          <a:prstGeom prst="rect">
            <a:avLst/>
          </a:prstGeom>
        </p:spPr>
      </p:pic>
    </p:spTree>
    <p:extLst>
      <p:ext uri="{BB962C8B-B14F-4D97-AF65-F5344CB8AC3E}">
        <p14:creationId xmlns:p14="http://schemas.microsoft.com/office/powerpoint/2010/main" val="1095131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CF5AB0C-AE26-DACB-47FE-B42855817BE1}"/>
              </a:ext>
            </a:extLst>
          </p:cNvPr>
          <p:cNvPicPr>
            <a:picLocks noChangeAspect="1"/>
          </p:cNvPicPr>
          <p:nvPr/>
        </p:nvPicPr>
        <p:blipFill>
          <a:blip r:embed="rId2">
            <a:alphaModFix amt="11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FDF33CA4-0C7D-2CCE-299B-897D3115D920}"/>
              </a:ext>
            </a:extLst>
          </p:cNvPr>
          <p:cNvSpPr txBox="1"/>
          <p:nvPr/>
        </p:nvSpPr>
        <p:spPr>
          <a:xfrm>
            <a:off x="4829175" y="1068773"/>
            <a:ext cx="6096000" cy="369332"/>
          </a:xfrm>
          <a:prstGeom prst="rect">
            <a:avLst/>
          </a:prstGeom>
          <a:noFill/>
        </p:spPr>
        <p:txBody>
          <a:bodyPr wrap="square">
            <a:spAutoFit/>
          </a:bodyPr>
          <a:lstStyle/>
          <a:p>
            <a:pPr algn="l"/>
            <a:r>
              <a:rPr lang="en-IN" b="1" i="0" dirty="0">
                <a:solidFill>
                  <a:srgbClr val="242424"/>
                </a:solidFill>
                <a:effectLst/>
                <a:latin typeface="sohne"/>
              </a:rPr>
              <a:t>POV &amp; HOW MIGHT WE</a:t>
            </a:r>
          </a:p>
        </p:txBody>
      </p:sp>
      <p:sp>
        <p:nvSpPr>
          <p:cNvPr id="5" name="TextBox 4">
            <a:extLst>
              <a:ext uri="{FF2B5EF4-FFF2-40B4-BE49-F238E27FC236}">
                <a16:creationId xmlns:a16="http://schemas.microsoft.com/office/drawing/2014/main" id="{23AA06AF-0335-0639-5370-C7FF8D434A5B}"/>
              </a:ext>
            </a:extLst>
          </p:cNvPr>
          <p:cNvSpPr txBox="1"/>
          <p:nvPr/>
        </p:nvSpPr>
        <p:spPr>
          <a:xfrm>
            <a:off x="1857375" y="1664214"/>
            <a:ext cx="10696574" cy="369332"/>
          </a:xfrm>
          <a:prstGeom prst="rect">
            <a:avLst/>
          </a:prstGeom>
          <a:noFill/>
        </p:spPr>
        <p:txBody>
          <a:bodyPr wrap="square">
            <a:spAutoFit/>
          </a:bodyPr>
          <a:lstStyle/>
          <a:p>
            <a:r>
              <a:rPr lang="en-US" b="0" i="1" dirty="0">
                <a:solidFill>
                  <a:srgbClr val="242424"/>
                </a:solidFill>
                <a:effectLst/>
                <a:latin typeface="sohne"/>
              </a:rPr>
              <a:t>I analyzed every members’ needs and their insights and found a common ground/theme</a:t>
            </a:r>
            <a:endParaRPr lang="en-IN" dirty="0"/>
          </a:p>
        </p:txBody>
      </p:sp>
      <p:pic>
        <p:nvPicPr>
          <p:cNvPr id="7" name="Picture 6">
            <a:extLst>
              <a:ext uri="{FF2B5EF4-FFF2-40B4-BE49-F238E27FC236}">
                <a16:creationId xmlns:a16="http://schemas.microsoft.com/office/drawing/2014/main" id="{5ECC06C0-5B79-566E-19E6-57BF1CA3BC34}"/>
              </a:ext>
            </a:extLst>
          </p:cNvPr>
          <p:cNvPicPr>
            <a:picLocks noChangeAspect="1"/>
          </p:cNvPicPr>
          <p:nvPr/>
        </p:nvPicPr>
        <p:blipFill>
          <a:blip r:embed="rId3">
            <a:alphaModFix amt="84000"/>
            <a:extLst>
              <a:ext uri="{28A0092B-C50C-407E-A947-70E740481C1C}">
                <a14:useLocalDpi xmlns:a14="http://schemas.microsoft.com/office/drawing/2010/main" val="0"/>
              </a:ext>
            </a:extLst>
          </a:blip>
          <a:stretch>
            <a:fillRect/>
          </a:stretch>
        </p:blipFill>
        <p:spPr>
          <a:xfrm>
            <a:off x="2524125" y="2598695"/>
            <a:ext cx="7296150" cy="339347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582159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E0FAAB-5080-4A42-601E-762E02977887}"/>
              </a:ext>
            </a:extLst>
          </p:cNvPr>
          <p:cNvPicPr>
            <a:picLocks noChangeAspect="1"/>
          </p:cNvPicPr>
          <p:nvPr/>
        </p:nvPicPr>
        <p:blipFill>
          <a:blip r:embed="rId2">
            <a:alphaModFix amt="16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C4C4BF7A-BC38-96CD-002D-B78AA2A451C1}"/>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92521" y="219071"/>
            <a:ext cx="11406957" cy="6419858"/>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908818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B86CD5E-6068-20DF-3FE1-9E1CE6FCDDAB}"/>
              </a:ext>
            </a:extLst>
          </p:cNvPr>
          <p:cNvPicPr>
            <a:picLocks noChangeAspect="1"/>
          </p:cNvPicPr>
          <p:nvPr/>
        </p:nvPicPr>
        <p:blipFill>
          <a:blip r:embed="rId2">
            <a:alphaModFix amt="19000"/>
            <a:extLst>
              <a:ext uri="{28A0092B-C50C-407E-A947-70E740481C1C}">
                <a14:useLocalDpi xmlns:a14="http://schemas.microsoft.com/office/drawing/2010/main" val="0"/>
              </a:ext>
            </a:extLst>
          </a:blip>
          <a:stretch>
            <a:fillRect/>
          </a:stretch>
        </p:blipFill>
        <p:spPr>
          <a:xfrm>
            <a:off x="0" y="-6350"/>
            <a:ext cx="12191999" cy="6864350"/>
          </a:xfrm>
          <a:prstGeom prst="rect">
            <a:avLst/>
          </a:prstGeom>
        </p:spPr>
      </p:pic>
      <p:sp>
        <p:nvSpPr>
          <p:cNvPr id="3" name="TextBox 2">
            <a:extLst>
              <a:ext uri="{FF2B5EF4-FFF2-40B4-BE49-F238E27FC236}">
                <a16:creationId xmlns:a16="http://schemas.microsoft.com/office/drawing/2014/main" id="{12DA5251-CCF5-CC72-7A8B-0A0C3C6D35A9}"/>
              </a:ext>
            </a:extLst>
          </p:cNvPr>
          <p:cNvSpPr txBox="1"/>
          <p:nvPr/>
        </p:nvSpPr>
        <p:spPr>
          <a:xfrm>
            <a:off x="876299" y="805934"/>
            <a:ext cx="6096000" cy="400110"/>
          </a:xfrm>
          <a:prstGeom prst="rect">
            <a:avLst/>
          </a:prstGeom>
          <a:noFill/>
        </p:spPr>
        <p:txBody>
          <a:bodyPr wrap="square">
            <a:spAutoFit/>
          </a:bodyPr>
          <a:lstStyle/>
          <a:p>
            <a:pPr algn="l"/>
            <a:r>
              <a:rPr lang="en-US" sz="2000" b="1" i="0" dirty="0">
                <a:solidFill>
                  <a:srgbClr val="242424"/>
                </a:solidFill>
                <a:effectLst/>
                <a:latin typeface="sohne"/>
              </a:rPr>
              <a:t>Activities You’ll Perform in this Exercise</a:t>
            </a:r>
          </a:p>
        </p:txBody>
      </p:sp>
      <p:sp>
        <p:nvSpPr>
          <p:cNvPr id="5" name="TextBox 4">
            <a:extLst>
              <a:ext uri="{FF2B5EF4-FFF2-40B4-BE49-F238E27FC236}">
                <a16:creationId xmlns:a16="http://schemas.microsoft.com/office/drawing/2014/main" id="{6F2F9C5B-36C1-C72F-C6E1-E0CEDBE28DA9}"/>
              </a:ext>
            </a:extLst>
          </p:cNvPr>
          <p:cNvSpPr txBox="1"/>
          <p:nvPr/>
        </p:nvSpPr>
        <p:spPr>
          <a:xfrm>
            <a:off x="876299" y="1295311"/>
            <a:ext cx="10296525" cy="923330"/>
          </a:xfrm>
          <a:prstGeom prst="rect">
            <a:avLst/>
          </a:prstGeom>
          <a:noFill/>
        </p:spPr>
        <p:txBody>
          <a:bodyPr wrap="square">
            <a:spAutoFit/>
          </a:bodyPr>
          <a:lstStyle/>
          <a:p>
            <a:pPr algn="just"/>
            <a:r>
              <a:rPr lang="en-US" b="0" i="0" dirty="0">
                <a:solidFill>
                  <a:srgbClr val="242424"/>
                </a:solidFill>
                <a:effectLst/>
                <a:latin typeface="sohne"/>
              </a:rPr>
              <a:t>If you have a team around you, you can bounce ideas off them as you ideate. Luckily, you can also do it on your own if you use the right methods. In this exercise, we will focus on ideation methods you can use both on your own and in a team:</a:t>
            </a:r>
            <a:endParaRPr lang="en-IN" dirty="0"/>
          </a:p>
        </p:txBody>
      </p:sp>
      <p:sp>
        <p:nvSpPr>
          <p:cNvPr id="7" name="TextBox 6">
            <a:extLst>
              <a:ext uri="{FF2B5EF4-FFF2-40B4-BE49-F238E27FC236}">
                <a16:creationId xmlns:a16="http://schemas.microsoft.com/office/drawing/2014/main" id="{B7E303E6-1CA4-01B4-1356-E523957F6D66}"/>
              </a:ext>
            </a:extLst>
          </p:cNvPr>
          <p:cNvSpPr txBox="1"/>
          <p:nvPr/>
        </p:nvSpPr>
        <p:spPr>
          <a:xfrm>
            <a:off x="876299" y="2307908"/>
            <a:ext cx="6096000" cy="646331"/>
          </a:xfrm>
          <a:prstGeom prst="rect">
            <a:avLst/>
          </a:prstGeom>
          <a:noFill/>
        </p:spPr>
        <p:txBody>
          <a:bodyPr wrap="square">
            <a:spAutoFit/>
          </a:bodyPr>
          <a:lstStyle/>
          <a:p>
            <a:pPr algn="l">
              <a:buFont typeface="Arial" panose="020B0604020202020204" pitchFamily="34" charset="0"/>
              <a:buChar char="•"/>
            </a:pPr>
            <a:r>
              <a:rPr lang="en-US" b="0" i="0" dirty="0">
                <a:solidFill>
                  <a:srgbClr val="242424"/>
                </a:solidFill>
                <a:effectLst/>
                <a:latin typeface="sohne"/>
              </a:rPr>
              <a:t> Worst Possible Idea</a:t>
            </a:r>
          </a:p>
          <a:p>
            <a:pPr algn="l">
              <a:buFont typeface="Arial" panose="020B0604020202020204" pitchFamily="34" charset="0"/>
              <a:buChar char="•"/>
            </a:pPr>
            <a:r>
              <a:rPr lang="en-US" b="0" i="0" dirty="0">
                <a:solidFill>
                  <a:srgbClr val="242424"/>
                </a:solidFill>
                <a:effectLst/>
                <a:latin typeface="sohne"/>
              </a:rPr>
              <a:t> Challenge Assumptions</a:t>
            </a:r>
          </a:p>
        </p:txBody>
      </p:sp>
      <p:pic>
        <p:nvPicPr>
          <p:cNvPr id="13" name="Picture 12">
            <a:extLst>
              <a:ext uri="{FF2B5EF4-FFF2-40B4-BE49-F238E27FC236}">
                <a16:creationId xmlns:a16="http://schemas.microsoft.com/office/drawing/2014/main" id="{D0B6C9E9-0EEC-2757-A18B-0E7881E7DB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9125" y="2595562"/>
            <a:ext cx="6925872" cy="3462936"/>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041056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C309A5F-B7ED-9B4F-1FB3-C719785AB9EC}"/>
              </a:ext>
            </a:extLst>
          </p:cNvPr>
          <p:cNvPicPr>
            <a:picLocks noChangeAspect="1"/>
          </p:cNvPicPr>
          <p:nvPr/>
        </p:nvPicPr>
        <p:blipFill>
          <a:blip r:embed="rId2">
            <a:alphaModFix amt="19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12973DEE-5B34-2B7F-054A-084CCD655E70}"/>
              </a:ext>
            </a:extLst>
          </p:cNvPr>
          <p:cNvSpPr txBox="1"/>
          <p:nvPr/>
        </p:nvSpPr>
        <p:spPr>
          <a:xfrm>
            <a:off x="4019550" y="1101209"/>
            <a:ext cx="6096000" cy="369332"/>
          </a:xfrm>
          <a:prstGeom prst="rect">
            <a:avLst/>
          </a:prstGeom>
          <a:noFill/>
        </p:spPr>
        <p:txBody>
          <a:bodyPr wrap="square">
            <a:spAutoFit/>
          </a:bodyPr>
          <a:lstStyle/>
          <a:p>
            <a:r>
              <a:rPr lang="en-US" b="1" i="0" dirty="0">
                <a:effectLst/>
                <a:latin typeface="sohne"/>
              </a:rPr>
              <a:t>Worst possible idea for ideation process</a:t>
            </a:r>
            <a:endParaRPr lang="en-IN" b="1" dirty="0"/>
          </a:p>
        </p:txBody>
      </p:sp>
      <p:pic>
        <p:nvPicPr>
          <p:cNvPr id="5" name="Picture 4">
            <a:extLst>
              <a:ext uri="{FF2B5EF4-FFF2-40B4-BE49-F238E27FC236}">
                <a16:creationId xmlns:a16="http://schemas.microsoft.com/office/drawing/2014/main" id="{85FC84BF-6788-193F-5D58-13EAC2E079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2624" y="1883330"/>
            <a:ext cx="8448675" cy="4224338"/>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890447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224</Words>
  <Application>Microsoft Office PowerPoint</Application>
  <PresentationFormat>Widescreen</PresentationFormat>
  <Paragraphs>15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sohne</vt:lpstr>
      <vt:lpstr>Office Theme</vt:lpstr>
      <vt:lpstr>Activities performed in this Exercise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Sachin Chanduveetil</dc:creator>
  <cp:lastModifiedBy>Sachin Chanduveetil</cp:lastModifiedBy>
  <cp:revision>24</cp:revision>
  <dcterms:created xsi:type="dcterms:W3CDTF">2023-10-01T08:43:20Z</dcterms:created>
  <dcterms:modified xsi:type="dcterms:W3CDTF">2023-10-12T14:44:41Z</dcterms:modified>
</cp:coreProperties>
</file>

<file path=docProps/thumbnail.jpeg>
</file>